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9" r:id="rId2"/>
    <p:sldId id="274" r:id="rId3"/>
    <p:sldId id="260" r:id="rId4"/>
    <p:sldId id="328" r:id="rId5"/>
    <p:sldId id="261" r:id="rId6"/>
    <p:sldId id="290" r:id="rId7"/>
    <p:sldId id="262" r:id="rId8"/>
    <p:sldId id="291" r:id="rId9"/>
    <p:sldId id="263" r:id="rId10"/>
    <p:sldId id="266" r:id="rId11"/>
    <p:sldId id="264" r:id="rId12"/>
    <p:sldId id="276" r:id="rId13"/>
    <p:sldId id="329" r:id="rId14"/>
    <p:sldId id="319" r:id="rId15"/>
    <p:sldId id="294" r:id="rId16"/>
    <p:sldId id="324" r:id="rId17"/>
    <p:sldId id="300" r:id="rId18"/>
    <p:sldId id="301" r:id="rId19"/>
    <p:sldId id="308" r:id="rId20"/>
    <p:sldId id="302" r:id="rId21"/>
    <p:sldId id="309" r:id="rId22"/>
    <p:sldId id="310" r:id="rId23"/>
    <p:sldId id="330" r:id="rId24"/>
    <p:sldId id="331" r:id="rId25"/>
    <p:sldId id="332" r:id="rId26"/>
    <p:sldId id="272"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313" autoAdjust="0"/>
    <p:restoredTop sz="94700" autoAdjust="0"/>
  </p:normalViewPr>
  <p:slideViewPr>
    <p:cSldViewPr>
      <p:cViewPr varScale="1">
        <p:scale>
          <a:sx n="129" d="100"/>
          <a:sy n="129" d="100"/>
        </p:scale>
        <p:origin x="616" y="200"/>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14/1/22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8521322-EC31-0D49-B0CD-E25813AAD707}"/>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3624B527-7C3C-974A-81D1-5BD34934439D}"/>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89F372B8-2D54-2241-9852-8D87D186C25A}"/>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C449092-A599-2C4B-853A-8EC2847A0013}"/>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14/1/22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611F60AE-E88C-8B42-B405-EAC97D27D77E}"/>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14/1/22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F2BEEDD7-E361-CE44-B05E-D2EA08857301}"/>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14/1/22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14/1/22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12: Testability</a:t>
            </a:r>
          </a:p>
        </p:txBody>
      </p:sp>
      <p:sp>
        <p:nvSpPr>
          <p:cNvPr id="3" name="Subtitle 2"/>
          <p:cNvSpPr>
            <a:spLocks noGrp="1"/>
          </p:cNvSpPr>
          <p:nvPr>
            <p:ph type="subTitle" idx="1"/>
          </p:nvPr>
        </p:nvSpPr>
        <p:spPr/>
        <p:txBody>
          <a:bodyPr/>
          <a:lstStyle/>
          <a:p>
            <a:r>
              <a:rPr lang="en-US" i="1" dirty="0"/>
              <a:t>Testing leads to failure, and failure leads to understanding. </a:t>
            </a:r>
            <a:endParaRPr lang="en-US" dirty="0"/>
          </a:p>
          <a:p>
            <a:r>
              <a:rPr lang="en-US" dirty="0"/>
              <a:t>—Burt Rutan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Testability Tactics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9E6936F4-2F9D-DC4F-99B7-2A34F1C8FF6A}"/>
              </a:ext>
            </a:extLst>
          </p:cNvPr>
          <p:cNvPicPr>
            <a:picLocks noChangeAspect="1"/>
          </p:cNvPicPr>
          <p:nvPr/>
        </p:nvPicPr>
        <p:blipFill>
          <a:blip r:embed="rId2"/>
          <a:stretch>
            <a:fillRect/>
          </a:stretch>
        </p:blipFill>
        <p:spPr>
          <a:xfrm>
            <a:off x="971601" y="2317749"/>
            <a:ext cx="7461674" cy="2365567"/>
          </a:xfrm>
          <a:prstGeom prst="rect">
            <a:avLst/>
          </a:prstGeom>
        </p:spPr>
      </p:pic>
    </p:spTree>
    <p:extLst>
      <p:ext uri="{BB962C8B-B14F-4D97-AF65-F5344CB8AC3E}">
        <p14:creationId xmlns:p14="http://schemas.microsoft.com/office/powerpoint/2010/main" val="20429882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Testability Tactics</a:t>
            </a:r>
          </a:p>
        </p:txBody>
      </p:sp>
      <p:sp>
        <p:nvSpPr>
          <p:cNvPr id="4" name="Footer Placeholder 3"/>
          <p:cNvSpPr>
            <a:spLocks noGrp="1"/>
          </p:cNvSpPr>
          <p:nvPr>
            <p:ph type="ftr" sz="quarter" idx="11"/>
          </p:nvPr>
        </p:nvSpPr>
        <p:spPr>
          <a:xfrm>
            <a:off x="1403648" y="6448251"/>
            <a:ext cx="6336704" cy="365125"/>
          </a:xfrm>
        </p:spPr>
        <p:txBody>
          <a:bodyPr/>
          <a:lstStyle/>
          <a:p>
            <a:r>
              <a:rPr lang="en-AU" dirty="0"/>
              <a:t>© Len Bass, Paul Clements, Rick Kazman, distributed under Creative Commons Attribution License</a:t>
            </a:r>
          </a:p>
        </p:txBody>
      </p:sp>
      <p:pic>
        <p:nvPicPr>
          <p:cNvPr id="3" name="Picture 2">
            <a:extLst>
              <a:ext uri="{FF2B5EF4-FFF2-40B4-BE49-F238E27FC236}">
                <a16:creationId xmlns:a16="http://schemas.microsoft.com/office/drawing/2014/main" id="{41143F95-DEE5-9C4F-95E2-C21285C1C724}"/>
              </a:ext>
            </a:extLst>
          </p:cNvPr>
          <p:cNvPicPr>
            <a:picLocks noChangeAspect="1"/>
          </p:cNvPicPr>
          <p:nvPr/>
        </p:nvPicPr>
        <p:blipFill>
          <a:blip r:embed="rId2"/>
          <a:stretch>
            <a:fillRect/>
          </a:stretch>
        </p:blipFill>
        <p:spPr>
          <a:xfrm>
            <a:off x="660400" y="1212676"/>
            <a:ext cx="7823200" cy="5600700"/>
          </a:xfrm>
          <a:prstGeom prst="rect">
            <a:avLst/>
          </a:prstGeom>
        </p:spPr>
      </p:pic>
    </p:spTree>
    <p:extLst>
      <p:ext uri="{BB962C8B-B14F-4D97-AF65-F5344CB8AC3E}">
        <p14:creationId xmlns:p14="http://schemas.microsoft.com/office/powerpoint/2010/main" val="4266928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Control and Observe System State </a:t>
            </a:r>
          </a:p>
        </p:txBody>
      </p:sp>
      <p:sp>
        <p:nvSpPr>
          <p:cNvPr id="3" name="Content Placeholder 2"/>
          <p:cNvSpPr>
            <a:spLocks noGrp="1"/>
          </p:cNvSpPr>
          <p:nvPr>
            <p:ph idx="1"/>
          </p:nvPr>
        </p:nvSpPr>
        <p:spPr>
          <a:xfrm>
            <a:off x="457200" y="1268760"/>
            <a:ext cx="8229600" cy="5087590"/>
          </a:xfrm>
        </p:spPr>
        <p:txBody>
          <a:bodyPr>
            <a:normAutofit fontScale="77500" lnSpcReduction="20000"/>
          </a:bodyPr>
          <a:lstStyle/>
          <a:p>
            <a:r>
              <a:rPr lang="en-US" i="1" dirty="0"/>
              <a:t>Specialized interfaces. </a:t>
            </a:r>
            <a:r>
              <a:rPr lang="en-US" dirty="0"/>
              <a:t>Having specialized testing interfaces allows you to control or capture variable values for a component through the application of a test harness or through normal execution. </a:t>
            </a:r>
          </a:p>
          <a:p>
            <a:pPr fontAlgn="auto"/>
            <a:r>
              <a:rPr lang="en-US" i="1" dirty="0"/>
              <a:t>Record/playback</a:t>
            </a:r>
            <a:r>
              <a:rPr lang="en-US" dirty="0"/>
              <a:t>. The state that caused a fault is often difficult to re-create. Recording the state when it crosses an interface allows that state to be used to re-create the fault. </a:t>
            </a:r>
          </a:p>
          <a:p>
            <a:pPr fontAlgn="auto"/>
            <a:r>
              <a:rPr lang="en-US" i="1" dirty="0"/>
              <a:t>Localize state storage</a:t>
            </a:r>
            <a:r>
              <a:rPr lang="en-US" dirty="0"/>
              <a:t>. To start a component in an arbitrary state for a test, it is convenient if state is stored in a single place. By contrast, if the state is buried or distributed, this approach becomes difficult. The state can be fine-grained, even bit-level, or coarse-grained to represent broad abstractions or overall operational modes.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11429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Control and Observe System State </a:t>
            </a:r>
          </a:p>
        </p:txBody>
      </p:sp>
      <p:sp>
        <p:nvSpPr>
          <p:cNvPr id="3" name="Content Placeholder 2"/>
          <p:cNvSpPr>
            <a:spLocks noGrp="1"/>
          </p:cNvSpPr>
          <p:nvPr>
            <p:ph idx="1"/>
          </p:nvPr>
        </p:nvSpPr>
        <p:spPr>
          <a:xfrm>
            <a:off x="457200" y="1268760"/>
            <a:ext cx="8229600" cy="5087590"/>
          </a:xfrm>
        </p:spPr>
        <p:txBody>
          <a:bodyPr>
            <a:normAutofit fontScale="70000" lnSpcReduction="20000"/>
          </a:bodyPr>
          <a:lstStyle/>
          <a:p>
            <a:pPr fontAlgn="auto"/>
            <a:r>
              <a:rPr lang="en-US" i="1" dirty="0"/>
              <a:t>Abstract data sources. </a:t>
            </a:r>
            <a:r>
              <a:rPr lang="en-US" dirty="0"/>
              <a:t>Similar to the case when controlling a program’s state, the ability to control its input data makes it easier to test. Abstracting the interfaces lets you substitute test data more easily. </a:t>
            </a:r>
          </a:p>
          <a:p>
            <a:pPr fontAlgn="auto"/>
            <a:r>
              <a:rPr lang="en-US" i="1" dirty="0"/>
              <a:t>Sandbox</a:t>
            </a:r>
            <a:r>
              <a:rPr lang="en-US" dirty="0"/>
              <a:t>. “Sandboxing” refers to isolating an instance of the system from the real world to enable experimentation that is unconstrained by any worries about having to undo the consequences of the experiment. Testing is facilitated by the ability to operate the system in such a way that it has no permanent consequences, or so that any consequences can be rolled back. </a:t>
            </a:r>
          </a:p>
          <a:p>
            <a:r>
              <a:rPr lang="en-US" i="1" dirty="0"/>
              <a:t>Executable assertions</a:t>
            </a:r>
            <a:r>
              <a:rPr lang="en-US" dirty="0"/>
              <a:t>. With this tactic, assertions are (usually) hand-coded and placed at desired locations to indicate when and where a program is in a faulty state. The assertions are often designed to check that data values satisfy specified constraints.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24062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Limit Complexity</a:t>
            </a:r>
          </a:p>
        </p:txBody>
      </p:sp>
      <p:sp>
        <p:nvSpPr>
          <p:cNvPr id="3" name="Content Placeholder 2"/>
          <p:cNvSpPr>
            <a:spLocks noGrp="1"/>
          </p:cNvSpPr>
          <p:nvPr>
            <p:ph idx="1"/>
          </p:nvPr>
        </p:nvSpPr>
        <p:spPr>
          <a:xfrm>
            <a:off x="457200" y="1268760"/>
            <a:ext cx="8229600" cy="5087590"/>
          </a:xfrm>
        </p:spPr>
        <p:txBody>
          <a:bodyPr>
            <a:normAutofit fontScale="92500" lnSpcReduction="10000"/>
          </a:bodyPr>
          <a:lstStyle/>
          <a:p>
            <a:r>
              <a:rPr lang="en-US" i="1" dirty="0"/>
              <a:t>Limit structural complexity. </a:t>
            </a:r>
            <a:r>
              <a:rPr lang="en-US" dirty="0"/>
              <a:t>This tactic includes avoiding or resolving cyclic dependencies between components, isolating and encapsulating dependencies on the external environment, and reducing dependencies between components. </a:t>
            </a:r>
          </a:p>
          <a:p>
            <a:r>
              <a:rPr lang="en-US" i="1" dirty="0"/>
              <a:t>Limit nondeterminism. </a:t>
            </a:r>
            <a:r>
              <a:rPr lang="en-US" dirty="0"/>
              <a:t>The counterpart to limiting structural complexity is limiting behavioral complexity. This tactic involves finding all sources of nondeterminism, and weeding them out.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3415598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Testability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FE008865-C4AD-3A4E-9A23-8D8D70A28E72}"/>
              </a:ext>
            </a:extLst>
          </p:cNvPr>
          <p:cNvPicPr>
            <a:picLocks noChangeAspect="1"/>
          </p:cNvPicPr>
          <p:nvPr/>
        </p:nvPicPr>
        <p:blipFill>
          <a:blip r:embed="rId2"/>
          <a:stretch>
            <a:fillRect/>
          </a:stretch>
        </p:blipFill>
        <p:spPr>
          <a:xfrm>
            <a:off x="179512" y="1286962"/>
            <a:ext cx="8712968" cy="4806334"/>
          </a:xfrm>
          <a:prstGeom prst="rect">
            <a:avLst/>
          </a:prstGeom>
        </p:spPr>
      </p:pic>
    </p:spTree>
    <p:extLst>
      <p:ext uri="{BB962C8B-B14F-4D97-AF65-F5344CB8AC3E}">
        <p14:creationId xmlns:p14="http://schemas.microsoft.com/office/powerpoint/2010/main" val="33935031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Testability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7EFE2839-1AE8-DD49-8438-233B6DECF31A}"/>
              </a:ext>
            </a:extLst>
          </p:cNvPr>
          <p:cNvPicPr>
            <a:picLocks noChangeAspect="1"/>
          </p:cNvPicPr>
          <p:nvPr/>
        </p:nvPicPr>
        <p:blipFill>
          <a:blip r:embed="rId2"/>
          <a:stretch>
            <a:fillRect/>
          </a:stretch>
        </p:blipFill>
        <p:spPr>
          <a:xfrm>
            <a:off x="179512" y="1967135"/>
            <a:ext cx="8784976" cy="1677889"/>
          </a:xfrm>
          <a:prstGeom prst="rect">
            <a:avLst/>
          </a:prstGeom>
        </p:spPr>
      </p:pic>
    </p:spTree>
    <p:extLst>
      <p:ext uri="{BB962C8B-B14F-4D97-AF65-F5344CB8AC3E}">
        <p14:creationId xmlns:p14="http://schemas.microsoft.com/office/powerpoint/2010/main" val="29952927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Dependency Injection Pattern </a:t>
            </a:r>
            <a:br>
              <a:rPr lang="en-US" dirty="0"/>
            </a:br>
            <a:r>
              <a:rPr lang="en-US" dirty="0"/>
              <a:t>for Testability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In the dependency injection pattern, a client’s dependencies are separated from its behavior. </a:t>
            </a:r>
          </a:p>
          <a:p>
            <a:r>
              <a:rPr lang="en-US" dirty="0"/>
              <a:t>This pattern makes use of inversion of control. Unlike in traditional declarative programming, where control and dependencies reside explicitly in the code, inversion of control dependencies means that control and dependencies are provided from, and injected into the code, by some external source.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641646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Dependency Injection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Benefits: </a:t>
            </a:r>
          </a:p>
          <a:p>
            <a:pPr lvl="1"/>
            <a:r>
              <a:rPr lang="en-US" dirty="0"/>
              <a:t>Test instances can be injected, and these test instances can manage and monitor the state of the service. </a:t>
            </a:r>
          </a:p>
          <a:p>
            <a:pPr lvl="1"/>
            <a:r>
              <a:rPr lang="en-US" dirty="0"/>
              <a:t>Thus the client can be written with no knowledge of how it is to be tested. </a:t>
            </a:r>
            <a:endParaRPr lang="en-US" sz="400"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465013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Dependency Injection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Tradeoffs: </a:t>
            </a:r>
          </a:p>
          <a:p>
            <a:pPr lvl="1"/>
            <a:r>
              <a:rPr lang="en-US" dirty="0"/>
              <a:t>Dependency injection makes runtime performance less predictable, because it might change the behavior being tested. </a:t>
            </a:r>
            <a:endParaRPr lang="en-US" sz="400" dirty="0"/>
          </a:p>
          <a:p>
            <a:pPr lvl="1"/>
            <a:r>
              <a:rPr lang="en-US" dirty="0"/>
              <a:t>Adding this pattern adds a small amount of up-front complexity and may require retraining of developers to think in terms of inversion of control. </a:t>
            </a:r>
            <a:endParaRPr lang="en-US" sz="400" dirty="0"/>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265711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lstStyle/>
          <a:p>
            <a:r>
              <a:rPr lang="en-US" sz="3200" b="0" i="0" u="none" strike="noStrike" kern="1200" baseline="0" dirty="0">
                <a:solidFill>
                  <a:schemeClr val="tx1"/>
                </a:solidFill>
                <a:latin typeface="+mn-lt"/>
                <a:ea typeface="+mn-ea"/>
                <a:cs typeface="+mn-cs"/>
              </a:rPr>
              <a:t>What is Testability?</a:t>
            </a:r>
          </a:p>
          <a:p>
            <a:r>
              <a:rPr lang="en-US" sz="3200" b="0" i="0" u="none" strike="noStrike" kern="1200" baseline="0" dirty="0">
                <a:solidFill>
                  <a:schemeClr val="tx1"/>
                </a:solidFill>
                <a:latin typeface="+mn-lt"/>
                <a:ea typeface="+mn-ea"/>
                <a:cs typeface="+mn-cs"/>
              </a:rPr>
              <a:t>Testability General Scenario</a:t>
            </a:r>
          </a:p>
          <a:p>
            <a:r>
              <a:rPr lang="en-US" sz="3200" b="0" i="0" u="none" strike="noStrike" kern="1200" baseline="0" dirty="0">
                <a:solidFill>
                  <a:schemeClr val="tx1"/>
                </a:solidFill>
                <a:latin typeface="+mn-lt"/>
                <a:ea typeface="+mn-ea"/>
                <a:cs typeface="+mn-cs"/>
              </a:rPr>
              <a:t>Tactics for Testability</a:t>
            </a:r>
          </a:p>
          <a:p>
            <a:r>
              <a:rPr lang="en-US" dirty="0"/>
              <a:t>Tactics-Based Questionnaire for Testability </a:t>
            </a:r>
          </a:p>
          <a:p>
            <a:r>
              <a:rPr lang="en-US" dirty="0"/>
              <a:t>Patterns for Testability</a:t>
            </a:r>
          </a:p>
          <a:p>
            <a:r>
              <a:rPr lang="en-US" sz="3200" b="0" i="0" u="none" strike="noStrike" kern="1200" baseline="0" dirty="0">
                <a:solidFill>
                  <a:schemeClr val="tx1"/>
                </a:solidFill>
                <a:latin typeface="+mn-lt"/>
                <a:ea typeface="+mn-ea"/>
                <a:cs typeface="+mn-cs"/>
              </a:rPr>
              <a:t>Summary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66861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Strategy Pattern</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lnSpcReduction="10000"/>
          </a:bodyPr>
          <a:lstStyle/>
          <a:p>
            <a:r>
              <a:rPr lang="en-US" dirty="0"/>
              <a:t>In the strategy pattern, a class’s behavior can be changed at runtime. </a:t>
            </a:r>
          </a:p>
          <a:p>
            <a:r>
              <a:rPr lang="en-US" dirty="0"/>
              <a:t>This pattern is often employed when multiple algorithms can be employed to perform a given task, and the specific algorithm to be used can be chosen dynamically. </a:t>
            </a:r>
          </a:p>
          <a:p>
            <a:r>
              <a:rPr lang="en-US" dirty="0"/>
              <a:t>The class simply contains an abstract method for the desired functionality, with the concrete version of this method being selected based on contextual factors.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6675774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a:bodyPr>
          <a:lstStyle/>
          <a:p>
            <a:r>
              <a:rPr lang="en-US" dirty="0"/>
              <a:t>Strategy Pattern Benefits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r>
              <a:rPr lang="en-US" dirty="0"/>
              <a:t>This pattern makes classes simpler, by not combining multiple concerns (such as different algorithms for the same function) into a single class.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780002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a:bodyPr>
          <a:lstStyle/>
          <a:p>
            <a:r>
              <a:rPr lang="en-US" dirty="0"/>
              <a:t>Strategy Pattern Tradeoffs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r>
              <a:rPr lang="en-US" dirty="0"/>
              <a:t>The strategy pattern, like all design patterns, adds a small amount of up-front complexity. If the class is simple or if there are few runtime choices, this added complexity is likely wasted.</a:t>
            </a:r>
          </a:p>
          <a:p>
            <a:r>
              <a:rPr lang="en-US" dirty="0"/>
              <a:t>For small classes, the strategy pattern can make code slightly less readable. However, as complexity grows, breaking up the class in this way can enhance readability.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25698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Intercepting Filter Pattern</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The intercepting filter pattern is used to inject pre- and post-processing to a request or a response between a client and a service. </a:t>
            </a:r>
          </a:p>
          <a:p>
            <a:r>
              <a:rPr lang="en-US" dirty="0"/>
              <a:t>Any number of filters can be defined and applied, in an arbitrary order, to the request before passing the request to the eventual service.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5387201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fontScale="90000"/>
          </a:bodyPr>
          <a:lstStyle/>
          <a:p>
            <a:r>
              <a:rPr lang="en-US" dirty="0"/>
              <a:t>Intercepting Filter Pattern Benefits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pPr fontAlgn="auto"/>
            <a:r>
              <a:rPr lang="en-US" dirty="0"/>
              <a:t>This pattern, like the strategy pattern, makes classes simpler, by not placing all of the pre- and post-processing logic in the class. </a:t>
            </a:r>
          </a:p>
          <a:p>
            <a:pPr fontAlgn="auto"/>
            <a:r>
              <a:rPr lang="en-US" dirty="0"/>
              <a:t>Using an intercepting filter can be a strong motivator for reuse and can dramatically reduce the size of the code base.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3663526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fontScale="90000"/>
          </a:bodyPr>
          <a:lstStyle/>
          <a:p>
            <a:r>
              <a:rPr lang="en-US" dirty="0"/>
              <a:t>Intercepting Filter Pattern Tradeoffs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pPr fontAlgn="auto"/>
            <a:r>
              <a:rPr lang="en-US" dirty="0"/>
              <a:t>If a large amount of data is being passed to the service, this pattern can be highly inefficient and can add a nontrivial amount of latency, as each filter makes a complete pass over the entire input.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115959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lnSpcReduction="10000"/>
          </a:bodyPr>
          <a:lstStyle/>
          <a:p>
            <a:r>
              <a:rPr lang="en-US" dirty="0"/>
              <a:t>Ensuring that a system is easily testable has payoffs both in terms of the cost of testing and the reliability of the system</a:t>
            </a:r>
            <a:r>
              <a:rPr lang="x-none"/>
              <a:t>.</a:t>
            </a:r>
            <a:endParaRPr lang="en-US" dirty="0"/>
          </a:p>
          <a:p>
            <a:r>
              <a:rPr lang="en-US" dirty="0"/>
              <a:t>Controlling and observing the system state is a major class of testability tactics.</a:t>
            </a:r>
          </a:p>
          <a:p>
            <a:r>
              <a:rPr lang="en-US" dirty="0"/>
              <a:t>Complex systems are difficult to test because of their large state space, and because of the many interconnections among </a:t>
            </a:r>
            <a:r>
              <a:rPr lang="en-US"/>
              <a:t>the elements. </a:t>
            </a:r>
            <a:r>
              <a:rPr lang="en-US" dirty="0"/>
              <a:t>Consequently, limiting complexity is another class of tactics that supports testability.</a:t>
            </a:r>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20907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Testability?</a:t>
            </a:r>
          </a:p>
        </p:txBody>
      </p:sp>
      <p:sp>
        <p:nvSpPr>
          <p:cNvPr id="3" name="Content Placeholder 2"/>
          <p:cNvSpPr>
            <a:spLocks noGrp="1"/>
          </p:cNvSpPr>
          <p:nvPr>
            <p:ph idx="1"/>
          </p:nvPr>
        </p:nvSpPr>
        <p:spPr/>
        <p:txBody>
          <a:bodyPr>
            <a:normAutofit/>
          </a:bodyPr>
          <a:lstStyle/>
          <a:p>
            <a:r>
              <a:rPr lang="en-US" dirty="0"/>
              <a:t>Software testability refers to the ease with which software can be made to demonstrate its faults through (typically execution-based) testing. </a:t>
            </a:r>
          </a:p>
          <a:p>
            <a:r>
              <a:rPr lang="en-US" dirty="0"/>
              <a:t>Specifically, testability refers to the probability, assuming that the software has at least one fault, that it will fail on its next test execution. </a:t>
            </a:r>
          </a:p>
          <a:p>
            <a:r>
              <a:rPr lang="en-US" dirty="0"/>
              <a:t>Intuitively, a system is testable if it “reveals” its faults easily.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138173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Testability?</a:t>
            </a:r>
          </a:p>
        </p:txBody>
      </p:sp>
      <p:sp>
        <p:nvSpPr>
          <p:cNvPr id="3" name="Content Placeholder 2"/>
          <p:cNvSpPr>
            <a:spLocks noGrp="1"/>
          </p:cNvSpPr>
          <p:nvPr>
            <p:ph idx="1"/>
          </p:nvPr>
        </p:nvSpPr>
        <p:spPr/>
        <p:txBody>
          <a:bodyPr>
            <a:normAutofit/>
          </a:bodyPr>
          <a:lstStyle/>
          <a:p>
            <a:r>
              <a:rPr lang="en-US" dirty="0"/>
              <a:t>For a system to be properly testable, it must be possible to control each component’s inputs (and possibly manipulate its internal state) and then to observe its outputs (and possibly its internal state, either after or on the way to computing the outputs). </a:t>
            </a:r>
          </a:p>
          <a:p>
            <a:pPr marL="0" indent="0">
              <a:buNone/>
            </a:pPr>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919510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Testability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6" name="Picture 5">
            <a:extLst>
              <a:ext uri="{FF2B5EF4-FFF2-40B4-BE49-F238E27FC236}">
                <a16:creationId xmlns:a16="http://schemas.microsoft.com/office/drawing/2014/main" id="{F17437B8-7898-E142-83FC-239B294B2027}"/>
              </a:ext>
            </a:extLst>
          </p:cNvPr>
          <p:cNvPicPr>
            <a:picLocks noChangeAspect="1"/>
          </p:cNvPicPr>
          <p:nvPr/>
        </p:nvPicPr>
        <p:blipFill>
          <a:blip r:embed="rId2"/>
          <a:stretch>
            <a:fillRect/>
          </a:stretch>
        </p:blipFill>
        <p:spPr>
          <a:xfrm>
            <a:off x="0" y="1268760"/>
            <a:ext cx="9144000" cy="5616624"/>
          </a:xfrm>
          <a:prstGeom prst="rect">
            <a:avLst/>
          </a:prstGeom>
        </p:spPr>
      </p:pic>
    </p:spTree>
    <p:extLst>
      <p:ext uri="{BB962C8B-B14F-4D97-AF65-F5344CB8AC3E}">
        <p14:creationId xmlns:p14="http://schemas.microsoft.com/office/powerpoint/2010/main" val="380022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Testability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BBFA8BCB-D196-984E-AFA2-E9FFE28B7EC2}"/>
              </a:ext>
            </a:extLst>
          </p:cNvPr>
          <p:cNvPicPr>
            <a:picLocks noChangeAspect="1"/>
          </p:cNvPicPr>
          <p:nvPr/>
        </p:nvPicPr>
        <p:blipFill>
          <a:blip r:embed="rId2"/>
          <a:stretch>
            <a:fillRect/>
          </a:stretch>
        </p:blipFill>
        <p:spPr>
          <a:xfrm>
            <a:off x="0" y="1196753"/>
            <a:ext cx="9144000" cy="2952327"/>
          </a:xfrm>
          <a:prstGeom prst="rect">
            <a:avLst/>
          </a:prstGeom>
        </p:spPr>
      </p:pic>
      <p:pic>
        <p:nvPicPr>
          <p:cNvPr id="5" name="Picture 4">
            <a:extLst>
              <a:ext uri="{FF2B5EF4-FFF2-40B4-BE49-F238E27FC236}">
                <a16:creationId xmlns:a16="http://schemas.microsoft.com/office/drawing/2014/main" id="{12692D6C-2BE5-2E45-BC65-3ABFD5A729FD}"/>
              </a:ext>
            </a:extLst>
          </p:cNvPr>
          <p:cNvPicPr>
            <a:picLocks noChangeAspect="1"/>
          </p:cNvPicPr>
          <p:nvPr/>
        </p:nvPicPr>
        <p:blipFill>
          <a:blip r:embed="rId3"/>
          <a:stretch>
            <a:fillRect/>
          </a:stretch>
        </p:blipFill>
        <p:spPr>
          <a:xfrm>
            <a:off x="0" y="4149080"/>
            <a:ext cx="9144000" cy="2736303"/>
          </a:xfrm>
          <a:prstGeom prst="rect">
            <a:avLst/>
          </a:prstGeom>
        </p:spPr>
      </p:pic>
    </p:spTree>
    <p:extLst>
      <p:ext uri="{BB962C8B-B14F-4D97-AF65-F5344CB8AC3E}">
        <p14:creationId xmlns:p14="http://schemas.microsoft.com/office/powerpoint/2010/main" val="1025905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Testability Scenario</a:t>
            </a:r>
          </a:p>
        </p:txBody>
      </p:sp>
      <p:sp>
        <p:nvSpPr>
          <p:cNvPr id="3" name="Content Placeholder 2"/>
          <p:cNvSpPr>
            <a:spLocks noGrp="1"/>
          </p:cNvSpPr>
          <p:nvPr>
            <p:ph idx="1"/>
          </p:nvPr>
        </p:nvSpPr>
        <p:spPr/>
        <p:txBody>
          <a:bodyPr>
            <a:normAutofit/>
          </a:bodyPr>
          <a:lstStyle/>
          <a:p>
            <a:r>
              <a:rPr lang="en-US" i="1" dirty="0"/>
              <a:t>The developer completes a code unit during development and performs a test sequence whose results are captured and that gives 85 percent path coverage within 30 minutes.</a:t>
            </a:r>
            <a:r>
              <a:rPr lang="en-US" dirty="0"/>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70384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Testability Scenario</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2F7ED527-9C29-514D-A08D-5C1C3C3B7C81}"/>
              </a:ext>
            </a:extLst>
          </p:cNvPr>
          <p:cNvPicPr>
            <a:picLocks noChangeAspect="1"/>
          </p:cNvPicPr>
          <p:nvPr/>
        </p:nvPicPr>
        <p:blipFill>
          <a:blip r:embed="rId2"/>
          <a:stretch>
            <a:fillRect/>
          </a:stretch>
        </p:blipFill>
        <p:spPr>
          <a:xfrm>
            <a:off x="323528" y="1971185"/>
            <a:ext cx="8568952" cy="2915630"/>
          </a:xfrm>
          <a:prstGeom prst="rect">
            <a:avLst/>
          </a:prstGeom>
        </p:spPr>
      </p:pic>
    </p:spTree>
    <p:extLst>
      <p:ext uri="{BB962C8B-B14F-4D97-AF65-F5344CB8AC3E}">
        <p14:creationId xmlns:p14="http://schemas.microsoft.com/office/powerpoint/2010/main" val="1129402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Testability Tactics</a:t>
            </a:r>
          </a:p>
        </p:txBody>
      </p:sp>
      <p:sp>
        <p:nvSpPr>
          <p:cNvPr id="3" name="Content Placeholder 2"/>
          <p:cNvSpPr>
            <a:spLocks noGrp="1"/>
          </p:cNvSpPr>
          <p:nvPr>
            <p:ph idx="1"/>
          </p:nvPr>
        </p:nvSpPr>
        <p:spPr/>
        <p:txBody>
          <a:bodyPr>
            <a:normAutofit/>
          </a:bodyPr>
          <a:lstStyle/>
          <a:p>
            <a:r>
              <a:rPr lang="en-US" dirty="0"/>
              <a:t>Tactics for testability are intended to promote easier, more efficient, more capable testing. </a:t>
            </a:r>
          </a:p>
          <a:p>
            <a:r>
              <a:rPr lang="en-US" dirty="0"/>
              <a:t>There are two categories of tactics for testability:</a:t>
            </a:r>
          </a:p>
          <a:p>
            <a:pPr lvl="1"/>
            <a:r>
              <a:rPr lang="en-US" dirty="0"/>
              <a:t>The first category deals with adding controllability and observability to the system. </a:t>
            </a:r>
          </a:p>
          <a:p>
            <a:pPr lvl="1"/>
            <a:r>
              <a:rPr lang="en-US" dirty="0"/>
              <a:t>The second deals with limiting complexity in the system’s design.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7783585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13714</TotalTime>
  <Words>1592</Words>
  <Application>Microsoft Macintosh PowerPoint</Application>
  <PresentationFormat>On-screen Show (4:3)</PresentationFormat>
  <Paragraphs>99</Paragraphs>
  <Slides>26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Calibri</vt:lpstr>
      <vt:lpstr>Office Theme</vt:lpstr>
      <vt:lpstr>Chapter 12: Testability</vt:lpstr>
      <vt:lpstr>Chapter Outline</vt:lpstr>
      <vt:lpstr>What is Testability?</vt:lpstr>
      <vt:lpstr>What is Testability?</vt:lpstr>
      <vt:lpstr>Testability General Scenario</vt:lpstr>
      <vt:lpstr>Testability General Scenario</vt:lpstr>
      <vt:lpstr>Sample Concrete Testability Scenario</vt:lpstr>
      <vt:lpstr>Sample Concrete Testability Scenario</vt:lpstr>
      <vt:lpstr>Goal of Testability Tactics</vt:lpstr>
      <vt:lpstr>Goal of Testability Tactics</vt:lpstr>
      <vt:lpstr>Testability Tactics</vt:lpstr>
      <vt:lpstr>Control and Observe System State </vt:lpstr>
      <vt:lpstr>Control and Observe System State </vt:lpstr>
      <vt:lpstr>Limit Complexity</vt:lpstr>
      <vt:lpstr>Tactics-Based Questionnaire for Testability </vt:lpstr>
      <vt:lpstr>Tactics-Based Questionnaire for Testability </vt:lpstr>
      <vt:lpstr>Dependency Injection Pattern  for Testability </vt:lpstr>
      <vt:lpstr>Dependency Injection Pattern Benefits</vt:lpstr>
      <vt:lpstr>Dependency Injection Pattern Tradeoffs</vt:lpstr>
      <vt:lpstr>Strategy Pattern</vt:lpstr>
      <vt:lpstr>Strategy Pattern Benefits</vt:lpstr>
      <vt:lpstr>Strategy Pattern Tradeoffs</vt:lpstr>
      <vt:lpstr>Intercepting Filter Pattern</vt:lpstr>
      <vt:lpstr>Intercepting Filter Pattern Benefits</vt:lpstr>
      <vt:lpstr>Intercepting Filter Pattern Tradeoffs</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Bass, Clements, Kazman</dc:creator>
  <cp:keywords/>
  <dc:description/>
  <cp:lastModifiedBy>Rick Kazman</cp:lastModifiedBy>
  <cp:revision>58</cp:revision>
  <dcterms:created xsi:type="dcterms:W3CDTF">2012-04-18T22:57:58Z</dcterms:created>
  <dcterms:modified xsi:type="dcterms:W3CDTF">2022-01-14T20:09:12Z</dcterms:modified>
  <cp:category/>
</cp:coreProperties>
</file>

<file path=docProps/thumbnail.jpeg>
</file>